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6" r:id="rId4"/>
    <p:sldId id="267" r:id="rId5"/>
    <p:sldId id="278" r:id="rId6"/>
    <p:sldId id="268" r:id="rId7"/>
    <p:sldId id="277" r:id="rId8"/>
    <p:sldId id="270" r:id="rId9"/>
    <p:sldId id="272" r:id="rId10"/>
    <p:sldId id="273" r:id="rId11"/>
    <p:sldId id="274" r:id="rId12"/>
    <p:sldId id="264" r:id="rId13"/>
    <p:sldId id="283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621" y="1624937"/>
            <a:ext cx="7880729" cy="386503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Lecture </a:t>
            </a:r>
            <a:r>
              <a:rPr lang="en-GB" dirty="0" smtClean="0">
                <a:solidFill>
                  <a:srgbClr val="0070C0"/>
                </a:solidFill>
              </a:rPr>
              <a:t>15 </a:t>
            </a:r>
            <a:r>
              <a:rPr lang="en-US" dirty="0"/>
              <a:t>Properties and </a:t>
            </a:r>
            <a:r>
              <a:rPr lang="en-US" dirty="0" smtClean="0"/>
              <a:t>classification </a:t>
            </a:r>
            <a:r>
              <a:rPr lang="en-US" dirty="0"/>
              <a:t>of </a:t>
            </a:r>
            <a:r>
              <a:rPr lang="en-US" dirty="0" smtClean="0"/>
              <a:t>emulsions. Suspensions</a:t>
            </a:r>
            <a:r>
              <a:rPr lang="en-US" dirty="0"/>
              <a:t>, </a:t>
            </a:r>
            <a:r>
              <a:rPr lang="en-US" dirty="0" smtClean="0"/>
              <a:t>foams, aerosols</a:t>
            </a:r>
            <a:r>
              <a:rPr lang="en-US" dirty="0"/>
              <a:t>.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Emulsions.</a:t>
            </a:r>
            <a:r>
              <a:rPr lang="en-GB" sz="2400" dirty="0"/>
              <a:t> </a:t>
            </a:r>
            <a:endParaRPr lang="ru-RU" sz="2400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5" y="11935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80" y="3284984"/>
            <a:ext cx="4708477" cy="163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0" y="3154655"/>
            <a:ext cx="41902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105650" y="63722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sma-NO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altLang="sma-NO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</a:p>
        </p:txBody>
      </p:sp>
    </p:spTree>
    <p:extLst>
      <p:ext uri="{BB962C8B-B14F-4D97-AF65-F5344CB8AC3E}">
        <p14:creationId xmlns:p14="http://schemas.microsoft.com/office/powerpoint/2010/main" val="212760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amphiphilic</a:t>
            </a:r>
            <a:r>
              <a:rPr lang="en-US" dirty="0"/>
              <a:t> nature of many emulsifying agents </a:t>
            </a:r>
            <a:r>
              <a:rPr lang="en-US" dirty="0" smtClean="0"/>
              <a:t>can </a:t>
            </a:r>
            <a:r>
              <a:rPr lang="en-US" dirty="0"/>
              <a:t>be expressed in terms of an empirical </a:t>
            </a:r>
            <a:r>
              <a:rPr lang="en-US" dirty="0" smtClean="0"/>
              <a:t>scale of </a:t>
            </a:r>
            <a:r>
              <a:rPr lang="en-US" dirty="0"/>
              <a:t>so-called HLB (</a:t>
            </a:r>
            <a:r>
              <a:rPr lang="en-US" dirty="0" err="1"/>
              <a:t>hydrophile-lipophile</a:t>
            </a:r>
            <a:r>
              <a:rPr lang="en-US" dirty="0"/>
              <a:t> balance) </a:t>
            </a:r>
            <a:r>
              <a:rPr lang="en-US" dirty="0" smtClean="0"/>
              <a:t>numbers.</a:t>
            </a:r>
          </a:p>
          <a:p>
            <a:endParaRPr lang="en-US" dirty="0" smtClean="0"/>
          </a:p>
          <a:p>
            <a:r>
              <a:rPr lang="en-US" sz="2700" dirty="0"/>
              <a:t>HLB=</a:t>
            </a:r>
            <a:r>
              <a:rPr lang="en-US" sz="2700" dirty="0" err="1"/>
              <a:t>mass.%ethylene</a:t>
            </a:r>
            <a:r>
              <a:rPr lang="en-US" sz="2700" dirty="0"/>
              <a:t> oxide/5 (Griffin </a:t>
            </a:r>
            <a:r>
              <a:rPr lang="en-US" sz="2700" dirty="0" err="1"/>
              <a:t>formule</a:t>
            </a:r>
            <a:r>
              <a:rPr lang="en-US" sz="2700" dirty="0"/>
              <a:t>)</a:t>
            </a:r>
          </a:p>
          <a:p>
            <a:endParaRPr lang="en-US" sz="2700" dirty="0"/>
          </a:p>
          <a:p>
            <a:r>
              <a:rPr lang="en-US" sz="2400" dirty="0"/>
              <a:t>HLB=7+∑HLB hydrophilic + </a:t>
            </a:r>
            <a:r>
              <a:rPr lang="en-US" sz="2400" dirty="0"/>
              <a:t>∑HLB </a:t>
            </a:r>
            <a:r>
              <a:rPr lang="en-US" sz="2400" dirty="0"/>
              <a:t>hydrophobic (Davies)</a:t>
            </a:r>
          </a:p>
          <a:p>
            <a:endParaRPr lang="ru-RU" dirty="0"/>
          </a:p>
        </p:txBody>
      </p:sp>
      <p:pic>
        <p:nvPicPr>
          <p:cNvPr id="10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67" y="867482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62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90516" y="1256448"/>
          <a:ext cx="7124132" cy="4125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414"/>
                <a:gridCol w="1879652"/>
                <a:gridCol w="1756589"/>
                <a:gridCol w="1805477"/>
              </a:tblGrid>
              <a:tr h="458337">
                <a:tc gridSpan="2"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Hydrophilic groups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Hydrophobic groups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Group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HLB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group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HLB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-SO</a:t>
                      </a:r>
                      <a:r>
                        <a:rPr lang="en-US" sz="2400" baseline="-250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</a:rPr>
                        <a:t>Na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35,7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-CF</a:t>
                      </a:r>
                      <a:r>
                        <a:rPr lang="en-US" sz="2400" baseline="-250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-0,870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-COOK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21,1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-CF</a:t>
                      </a:r>
                      <a:r>
                        <a:rPr lang="en-US" sz="2400" baseline="-250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-0,870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-COONa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19,1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-CH</a:t>
                      </a:r>
                      <a:r>
                        <a:rPr lang="en-US" sz="2400" baseline="-250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-0,475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=N=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-CH</a:t>
                      </a:r>
                      <a:r>
                        <a:rPr lang="en-US" sz="2400" baseline="-250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-0,475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-COOH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-CH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-0,475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-OH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=CH-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-0,475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58337"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-O-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=C=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indent="22669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-0,475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5" y="11935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7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" y="2204864"/>
            <a:ext cx="8734425" cy="3648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177588"/>
            <a:ext cx="5886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Foams -  G/L dispersions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Liquid foams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Multiplicity of foams</a:t>
            </a:r>
            <a:endParaRPr lang="sma-NO" sz="2800" dirty="0">
              <a:solidFill>
                <a:srgbClr val="0070C0"/>
              </a:solidFill>
            </a:endParaRPr>
          </a:p>
        </p:txBody>
      </p:sp>
      <p:pic>
        <p:nvPicPr>
          <p:cNvPr id="7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5" y="11935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upload.wikimedia.org/wikipedia/commons/thumb/f/f4/Foam_-_big.jpg/220px-Foam_-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0180"/>
            <a:ext cx="1447428" cy="18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3568" y="6074132"/>
            <a:ext cx="58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Solid foams</a:t>
            </a:r>
            <a:endParaRPr lang="sma-NO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8472" y="56130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Multiplicity of foam (MF) is 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the ratio of the initial volume of the foam to the volume of the solution spent for the creation of foam</a:t>
            </a:r>
            <a:endParaRPr lang="sma-NO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/>
          <a:lstStyle/>
          <a:p>
            <a:r>
              <a:rPr lang="en-US" dirty="0"/>
              <a:t>An </a:t>
            </a:r>
            <a:r>
              <a:rPr lang="en-US" b="1" dirty="0">
                <a:solidFill>
                  <a:srgbClr val="0070C0"/>
                </a:solidFill>
              </a:rPr>
              <a:t>aerosol</a:t>
            </a:r>
            <a:r>
              <a:rPr lang="en-US" dirty="0"/>
              <a:t> is a </a:t>
            </a:r>
            <a:r>
              <a:rPr lang="en-US" dirty="0" smtClean="0"/>
              <a:t>dispersion</a:t>
            </a:r>
            <a:r>
              <a:rPr lang="en-US" dirty="0"/>
              <a:t> of fine </a:t>
            </a:r>
            <a:r>
              <a:rPr lang="en-US" dirty="0" smtClean="0"/>
              <a:t>solid</a:t>
            </a:r>
            <a:r>
              <a:rPr lang="en-US" dirty="0"/>
              <a:t> particles or </a:t>
            </a:r>
            <a:r>
              <a:rPr lang="en-US" dirty="0" smtClean="0"/>
              <a:t>liquid droplets </a:t>
            </a:r>
            <a:r>
              <a:rPr lang="en-US" dirty="0"/>
              <a:t> in </a:t>
            </a:r>
            <a:r>
              <a:rPr lang="en-US" dirty="0" smtClean="0"/>
              <a:t>air</a:t>
            </a:r>
            <a:r>
              <a:rPr lang="en-US" dirty="0"/>
              <a:t> or another </a:t>
            </a:r>
            <a:r>
              <a:rPr lang="en-US" dirty="0" smtClean="0"/>
              <a:t>gas</a:t>
            </a:r>
          </a:p>
          <a:p>
            <a:pPr marL="0" indent="0">
              <a:buNone/>
            </a:pPr>
            <a:endParaRPr lang="sma-NO" dirty="0"/>
          </a:p>
        </p:txBody>
      </p:sp>
      <p:pic>
        <p:nvPicPr>
          <p:cNvPr id="6146" name="Picture 2" descr="http://t0.gstatic.com/licensed-image?q=tbn:ANd9GcRULvK7LPcUHbKIpBMQkdrI5FElzjDYUWCLgh8Th16DknP5FKyZlI_A3MWxiwWwAUPW1dyorPWlQJCu-5lWA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1988840"/>
            <a:ext cx="363039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Аэрозоль (лекарственная форма)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78" y="1772816"/>
            <a:ext cx="226783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sma-NO" smtClean="0"/>
              <a:t>Thank you for your attention!</a:t>
            </a:r>
            <a:endParaRPr lang="ru-RU" altLang="sma-NO" smtClean="0"/>
          </a:p>
        </p:txBody>
      </p:sp>
      <p:pic>
        <p:nvPicPr>
          <p:cNvPr id="17411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980"/>
            <a:ext cx="89281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Хими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98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67" y="8914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609184" y="2571747"/>
          <a:ext cx="2896738" cy="191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Точечный рисунок" r:id="rId4" imgW="1752381" imgH="1152381" progId="Paint.Picture">
                  <p:embed/>
                </p:oleObj>
              </mc:Choice>
              <mc:Fallback>
                <p:oleObj name="Точечный рисунок" r:id="rId4" imgW="1752381" imgH="11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84" y="2571747"/>
                        <a:ext cx="2896738" cy="1914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40740" y="27659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3977622" y="2578319"/>
          <a:ext cx="2929493" cy="191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Точечный рисунок" r:id="rId6" imgW="1571844" imgH="1066667" progId="Paint.Picture">
                  <p:embed/>
                </p:oleObj>
              </mc:Choice>
              <mc:Fallback>
                <p:oleObj name="Точечный рисунок" r:id="rId6" imgW="1571844" imgH="1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622" y="2578319"/>
                        <a:ext cx="2929493" cy="1914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9669" y="4395970"/>
            <a:ext cx="8076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Emulsions are thermodynamically unstable systems, so for stabilization of emulsions emulsifying agents are used. Surface active agent molecules stabilize an emulsions  due to their </a:t>
            </a:r>
            <a:r>
              <a:rPr lang="en-GB" sz="2400" dirty="0" err="1"/>
              <a:t>amphiphilic</a:t>
            </a:r>
            <a:r>
              <a:rPr lang="en-GB" sz="2400" dirty="0"/>
              <a:t> structure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2265" y="1394192"/>
            <a:ext cx="84036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333333"/>
                </a:solidFill>
                <a:latin typeface="verdana" panose="020B0604030504040204" pitchFamily="34" charset="0"/>
              </a:rPr>
              <a:t>Emulsion are the colloidal solutions in which both the dispersed phase and the dispersion medium are liquids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71833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Phase Separation Mechanis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5" y="11935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7" y="1624937"/>
            <a:ext cx="7942144" cy="38650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Oil-in-water </a:t>
            </a:r>
            <a:r>
              <a:rPr lang="en-US" sz="2400" b="1" dirty="0">
                <a:solidFill>
                  <a:srgbClr val="0070C0"/>
                </a:solidFill>
              </a:rPr>
              <a:t>emulsions</a:t>
            </a:r>
            <a:r>
              <a:rPr lang="en-US" sz="2400" b="1" dirty="0"/>
              <a:t> </a:t>
            </a:r>
            <a:r>
              <a:rPr lang="en-US" sz="2400" dirty="0"/>
              <a:t>(O/W)</a:t>
            </a:r>
            <a:r>
              <a:rPr lang="en-US" sz="2400" b="1" dirty="0"/>
              <a:t> : </a:t>
            </a:r>
            <a:r>
              <a:rPr lang="en-US" sz="2400" dirty="0"/>
              <a:t>The emulsion in which oil is present as the dispersed phase and water as the dispersion medium </a:t>
            </a:r>
            <a:r>
              <a:rPr lang="en-US" sz="2400" b="1" dirty="0">
                <a:solidFill>
                  <a:srgbClr val="0070C0"/>
                </a:solidFill>
              </a:rPr>
              <a:t>(continuous phase)</a:t>
            </a:r>
            <a:r>
              <a:rPr lang="en-US" sz="2400" dirty="0">
                <a:solidFill>
                  <a:srgbClr val="0070C0"/>
                </a:solidFill>
              </a:rPr>
              <a:t> </a:t>
            </a:r>
            <a:r>
              <a:rPr lang="en-US" sz="2400" dirty="0"/>
              <a:t>is called an oil-in-water emulsion. Milk is an example of the oil-in-water type of emulsion. In milk liquid fat globules are dispersed in water. Other examples are, vanishing cream etc.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Water-in-oil </a:t>
            </a:r>
            <a:r>
              <a:rPr lang="en-US" sz="2400" b="1" dirty="0">
                <a:solidFill>
                  <a:srgbClr val="0070C0"/>
                </a:solidFill>
              </a:rPr>
              <a:t>emulsion</a:t>
            </a:r>
            <a:r>
              <a:rPr lang="en-US" sz="2400" b="1" dirty="0"/>
              <a:t> </a:t>
            </a:r>
            <a:r>
              <a:rPr lang="en-US" sz="2400" dirty="0"/>
              <a:t>(W/O)</a:t>
            </a:r>
            <a:r>
              <a:rPr lang="en-US" sz="2400" b="1" dirty="0"/>
              <a:t> : </a:t>
            </a:r>
            <a:r>
              <a:rPr lang="en-US" sz="2400" dirty="0"/>
              <a:t>The emulsion in which water forms the dispersed phase, and the oil acts as the dispersion medium is called a water-in-oil emulsion. </a:t>
            </a:r>
            <a:endParaRPr lang="en-US" sz="2400" dirty="0"/>
          </a:p>
          <a:p>
            <a:pPr algn="just"/>
            <a:r>
              <a:rPr lang="en-US" sz="2400" dirty="0"/>
              <a:t>These </a:t>
            </a:r>
            <a:r>
              <a:rPr lang="en-US" sz="2400" dirty="0"/>
              <a:t>emulsion are also termed </a:t>
            </a:r>
            <a:r>
              <a:rPr lang="en-US" sz="2400" dirty="0"/>
              <a:t>as </a:t>
            </a:r>
            <a:r>
              <a:rPr lang="en-US" sz="2400" b="1" dirty="0">
                <a:solidFill>
                  <a:srgbClr val="0070C0"/>
                </a:solidFill>
              </a:rPr>
              <a:t>oil </a:t>
            </a:r>
            <a:r>
              <a:rPr lang="en-US" sz="2400" b="1" dirty="0">
                <a:solidFill>
                  <a:srgbClr val="0070C0"/>
                </a:solidFill>
              </a:rPr>
              <a:t>emulsions. </a:t>
            </a:r>
            <a:r>
              <a:rPr lang="en-US" sz="2400" dirty="0"/>
              <a:t>Butter and </a:t>
            </a:r>
            <a:r>
              <a:rPr lang="en-US" sz="2400" dirty="0"/>
              <a:t>crude oil emulsions, cosmetic creams</a:t>
            </a:r>
            <a:r>
              <a:rPr lang="en-US" sz="2400" dirty="0"/>
              <a:t> are typical examples of this types of emulsions. </a:t>
            </a:r>
            <a:endParaRPr lang="en-US" sz="2400" dirty="0"/>
          </a:p>
          <a:p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93" y="867482"/>
            <a:ext cx="4074107" cy="44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564" y="997669"/>
            <a:ext cx="40288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Classification of emulsions</a:t>
            </a:r>
          </a:p>
        </p:txBody>
      </p:sp>
    </p:spTree>
    <p:extLst>
      <p:ext uri="{BB962C8B-B14F-4D97-AF65-F5344CB8AC3E}">
        <p14:creationId xmlns:p14="http://schemas.microsoft.com/office/powerpoint/2010/main" val="61755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7" y="1624937"/>
            <a:ext cx="7942144" cy="3865036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Multiple emulsions</a:t>
            </a:r>
          </a:p>
          <a:p>
            <a:pPr algn="just"/>
            <a:r>
              <a:rPr lang="en-US" sz="2400" b="1" dirty="0"/>
              <a:t>Water-in-oil-in-water </a:t>
            </a:r>
            <a:r>
              <a:rPr lang="en-US" sz="2400" b="1" dirty="0"/>
              <a:t>emulsion </a:t>
            </a:r>
            <a:r>
              <a:rPr lang="en-US" sz="2400" dirty="0"/>
              <a:t>(</a:t>
            </a:r>
            <a:r>
              <a:rPr lang="en-US" sz="2400" dirty="0"/>
              <a:t>W/O/W)</a:t>
            </a:r>
            <a:r>
              <a:rPr lang="en-US" sz="2400" b="1" dirty="0"/>
              <a:t> </a:t>
            </a:r>
            <a:endParaRPr lang="en-US" sz="2400" b="1" dirty="0"/>
          </a:p>
          <a:p>
            <a:pPr algn="just"/>
            <a:r>
              <a:rPr lang="en-US" sz="2400" b="1" dirty="0"/>
              <a:t>Oil-in-water-in-oil emulsions </a:t>
            </a:r>
            <a:r>
              <a:rPr lang="en-US" sz="2400" dirty="0"/>
              <a:t>(O/W/O) </a:t>
            </a:r>
            <a:r>
              <a:rPr lang="en-US" sz="2400" b="1" dirty="0"/>
              <a:t> </a:t>
            </a:r>
            <a:endParaRPr lang="en-US" sz="2400" b="1" dirty="0"/>
          </a:p>
          <a:p>
            <a:pPr algn="just"/>
            <a:endParaRPr lang="en-US" sz="2400" dirty="0"/>
          </a:p>
          <a:p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0056"/>
            <a:ext cx="5580112" cy="72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564" y="997669"/>
            <a:ext cx="40288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Classification of emulsions</a:t>
            </a:r>
          </a:p>
        </p:txBody>
      </p:sp>
      <p:pic>
        <p:nvPicPr>
          <p:cNvPr id="2050" name="Picture 2" descr="Картинки по запросу multiple emul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7" y="2965830"/>
            <a:ext cx="6295030" cy="22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0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793" y="1268760"/>
            <a:ext cx="7804624" cy="3168352"/>
          </a:xfrm>
        </p:spPr>
        <p:txBody>
          <a:bodyPr>
            <a:noAutofit/>
          </a:bodyPr>
          <a:lstStyle/>
          <a:p>
            <a:r>
              <a:rPr lang="en-US" sz="2800" dirty="0"/>
              <a:t>The type of emulsion </a:t>
            </a:r>
            <a:r>
              <a:rPr lang="en-US" sz="2800" dirty="0" smtClean="0"/>
              <a:t>can </a:t>
            </a:r>
            <a:r>
              <a:rPr lang="en-US" sz="2800" dirty="0"/>
              <a:t>be determined by </a:t>
            </a:r>
            <a:r>
              <a:rPr lang="en-US" sz="2800" dirty="0" smtClean="0"/>
              <a:t>dilution test</a:t>
            </a:r>
            <a:r>
              <a:rPr lang="en-US" sz="2800" dirty="0"/>
              <a:t>, dye solubility test, and electrical conductivity test.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dilution test is based </a:t>
            </a:r>
            <a:r>
              <a:rPr lang="en-US" sz="2800" dirty="0" smtClean="0"/>
              <a:t>on the </a:t>
            </a:r>
            <a:r>
              <a:rPr lang="en-US" sz="2800" dirty="0"/>
              <a:t>principle that an emulsion can be diluted with its continuous phase. If water </a:t>
            </a:r>
            <a:r>
              <a:rPr lang="en-US" sz="2800" dirty="0" smtClean="0"/>
              <a:t>is added </a:t>
            </a:r>
            <a:r>
              <a:rPr lang="en-US" sz="2800" dirty="0"/>
              <a:t>to an O/W emulsion, the emulsion is diluted indicating that water is the </a:t>
            </a:r>
            <a:r>
              <a:rPr lang="en-US" sz="2800" dirty="0" smtClean="0"/>
              <a:t>continuous phase</a:t>
            </a:r>
            <a:r>
              <a:rPr lang="en-US" sz="2800" dirty="0"/>
              <a:t>. </a:t>
            </a:r>
            <a:r>
              <a:rPr lang="en-US" sz="2800" dirty="0" smtClean="0"/>
              <a:t>In </a:t>
            </a:r>
            <a:r>
              <a:rPr lang="en-US" sz="2800" dirty="0"/>
              <a:t>contrast, if water is added to a W/O emulsion, the emulsion is </a:t>
            </a:r>
            <a:r>
              <a:rPr lang="en-US" sz="2800" dirty="0" smtClean="0"/>
              <a:t>not diluted </a:t>
            </a:r>
            <a:r>
              <a:rPr lang="en-US" sz="2800" dirty="0"/>
              <a:t>and the separation is apparent.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13009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350" dirty="0"/>
          </a:p>
        </p:txBody>
      </p:sp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5" y="11935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7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dye solubility test is based on the principle that water-soluble dye will be dispersed  in aqueous phase and oil-soluble will be dispersed in the oil phase of an emulsion. </a:t>
            </a:r>
            <a:br>
              <a:rPr lang="en-US" dirty="0"/>
            </a:br>
            <a:r>
              <a:rPr lang="en-US" dirty="0"/>
              <a:t>For example, if a water-soluble dye is added to an emulsion, and if the dye diffuses uniformly throughout the emulsion, water is the continuous phase and it will be an O/W emulsion. </a:t>
            </a:r>
          </a:p>
          <a:p>
            <a:r>
              <a:rPr lang="en-US" dirty="0"/>
              <a:t>The principle underlying the electrical conductivity test is that water conducts an electric current and oils do not.</a:t>
            </a:r>
            <a:endParaRPr lang="ru-RU" dirty="0"/>
          </a:p>
          <a:p>
            <a:endParaRPr lang="sma-NO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5" y="119350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4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207" y="1624937"/>
            <a:ext cx="7942144" cy="38650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Classification according to concentration of dispersed phase</a:t>
            </a:r>
          </a:p>
          <a:p>
            <a:r>
              <a:rPr lang="en-US" dirty="0" smtClean="0"/>
              <a:t>Diluted emulsions C&lt; </a:t>
            </a:r>
            <a:r>
              <a:rPr lang="kk-KZ" dirty="0" smtClean="0"/>
              <a:t>0,1% </a:t>
            </a:r>
            <a:r>
              <a:rPr lang="en-US" dirty="0" smtClean="0"/>
              <a:t>(</a:t>
            </a:r>
            <a:r>
              <a:rPr lang="kk-KZ" dirty="0" smtClean="0"/>
              <a:t> </a:t>
            </a:r>
            <a:r>
              <a:rPr lang="en-US" dirty="0" smtClean="0"/>
              <a:t>r=1</a:t>
            </a:r>
            <a:r>
              <a:rPr lang="ru-RU" dirty="0" smtClean="0"/>
              <a:t>0</a:t>
            </a:r>
            <a:r>
              <a:rPr lang="ru-RU" baseline="30000" dirty="0" smtClean="0"/>
              <a:t>-7</a:t>
            </a:r>
            <a:r>
              <a:rPr lang="en-US" dirty="0" smtClean="0"/>
              <a:t>m</a:t>
            </a:r>
            <a:r>
              <a:rPr lang="kk-KZ" dirty="0" smtClean="0"/>
              <a:t>, </a:t>
            </a:r>
            <a:r>
              <a:rPr lang="en-US" dirty="0" smtClean="0"/>
              <a:t>aggregative stable, coalescence probability is low </a:t>
            </a:r>
            <a:r>
              <a:rPr lang="ru-RU" dirty="0" smtClean="0"/>
              <a:t>)</a:t>
            </a:r>
            <a:endParaRPr lang="kk-KZ" dirty="0" smtClean="0"/>
          </a:p>
          <a:p>
            <a:r>
              <a:rPr lang="en-US" dirty="0" smtClean="0"/>
              <a:t>Concentrated emulsions</a:t>
            </a:r>
            <a:r>
              <a:rPr lang="kk-KZ" dirty="0" smtClean="0"/>
              <a:t> </a:t>
            </a:r>
            <a:r>
              <a:rPr lang="ru-RU" dirty="0" smtClean="0"/>
              <a:t>(0,1  - 74 %) (</a:t>
            </a:r>
            <a:r>
              <a:rPr lang="en-US" dirty="0" smtClean="0"/>
              <a:t>r</a:t>
            </a:r>
            <a:r>
              <a:rPr lang="ru-RU" dirty="0" smtClean="0"/>
              <a:t>&gt;</a:t>
            </a:r>
            <a:r>
              <a:rPr lang="en-US" dirty="0" smtClean="0"/>
              <a:t>1</a:t>
            </a:r>
            <a:r>
              <a:rPr lang="ru-RU" dirty="0" smtClean="0"/>
              <a:t>0</a:t>
            </a:r>
            <a:r>
              <a:rPr lang="ru-RU" baseline="30000" dirty="0" smtClean="0"/>
              <a:t>-6</a:t>
            </a:r>
            <a:r>
              <a:rPr lang="en-US" dirty="0" smtClean="0"/>
              <a:t>m</a:t>
            </a:r>
            <a:r>
              <a:rPr lang="ru-RU" dirty="0" smtClean="0"/>
              <a:t>)</a:t>
            </a:r>
          </a:p>
          <a:p>
            <a:r>
              <a:rPr lang="en-US" dirty="0" smtClean="0"/>
              <a:t>Highly concentrated emulsions</a:t>
            </a:r>
            <a:r>
              <a:rPr lang="ru-RU" dirty="0" smtClean="0"/>
              <a:t>(&gt; 74%) </a:t>
            </a:r>
            <a:r>
              <a:rPr lang="en-US" dirty="0" smtClean="0"/>
              <a:t>, droplets  of dispersed phase are </a:t>
            </a:r>
            <a:r>
              <a:rPr lang="en-US" dirty="0" err="1" smtClean="0"/>
              <a:t>dephormed</a:t>
            </a:r>
            <a:r>
              <a:rPr lang="en-US" dirty="0" smtClean="0"/>
              <a:t>, no sedimentation</a:t>
            </a:r>
            <a:r>
              <a:rPr lang="ru-RU" dirty="0" smtClean="0"/>
              <a:t>, </a:t>
            </a:r>
            <a:r>
              <a:rPr lang="en-US" dirty="0" smtClean="0"/>
              <a:t>structured like gels.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en-US" dirty="0" smtClean="0"/>
              <a:t>butter</a:t>
            </a:r>
            <a:r>
              <a:rPr lang="kk-KZ" dirty="0" smtClean="0"/>
              <a:t>, </a:t>
            </a:r>
            <a:r>
              <a:rPr lang="en-US" dirty="0" smtClean="0"/>
              <a:t>bitumen</a:t>
            </a:r>
            <a:r>
              <a:rPr lang="kk-KZ" dirty="0" smtClean="0"/>
              <a:t>,</a:t>
            </a:r>
            <a:r>
              <a:rPr lang="en-US" dirty="0"/>
              <a:t> a highly concentrated 99% emulsion can be formed </a:t>
            </a:r>
            <a:r>
              <a:rPr lang="en-US" dirty="0" smtClean="0"/>
              <a:t>if benzene is added to a 1% solution of sodium </a:t>
            </a:r>
            <a:r>
              <a:rPr lang="en-US" dirty="0" err="1" smtClean="0"/>
              <a:t>oleate</a:t>
            </a:r>
            <a:r>
              <a:rPr lang="en-US" dirty="0" smtClean="0"/>
              <a:t>,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67" y="867482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21" y="4136289"/>
            <a:ext cx="2159758" cy="16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857" y="1717059"/>
            <a:ext cx="8319631" cy="3951027"/>
          </a:xfrm>
        </p:spPr>
        <p:txBody>
          <a:bodyPr>
            <a:noAutofit/>
          </a:bodyPr>
          <a:lstStyle/>
          <a:p>
            <a:r>
              <a:rPr lang="en-US" sz="2400" dirty="0"/>
              <a:t>To </a:t>
            </a:r>
            <a:r>
              <a:rPr lang="en-US" sz="2400" dirty="0"/>
              <a:t>prepare reasonably </a:t>
            </a:r>
            <a:r>
              <a:rPr lang="en-US" sz="2400" dirty="0"/>
              <a:t>stable emulsions, a third component - an </a:t>
            </a:r>
            <a:r>
              <a:rPr lang="en-US" sz="2400" i="1" dirty="0"/>
              <a:t>emulsifying agent </a:t>
            </a:r>
            <a:r>
              <a:rPr lang="en-US" sz="2400" dirty="0"/>
              <a:t>(or </a:t>
            </a:r>
            <a:r>
              <a:rPr lang="en-US" sz="2400" i="1" dirty="0"/>
              <a:t>emulsifier) - </a:t>
            </a:r>
            <a:r>
              <a:rPr lang="en-US" sz="2400" dirty="0"/>
              <a:t>must be present. The materials which are </a:t>
            </a:r>
            <a:r>
              <a:rPr lang="en-US" sz="2400" dirty="0"/>
              <a:t>most effective </a:t>
            </a:r>
            <a:r>
              <a:rPr lang="en-US" sz="2400" dirty="0"/>
              <a:t>as emulsifying (and foaming) agents can be </a:t>
            </a:r>
            <a:r>
              <a:rPr lang="en-US" sz="2400" dirty="0"/>
              <a:t>broadly classified </a:t>
            </a:r>
            <a:r>
              <a:rPr lang="en-US" sz="2400" dirty="0"/>
              <a:t>as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400" dirty="0">
                <a:solidFill>
                  <a:srgbClr val="0070C0"/>
                </a:solidFill>
              </a:rPr>
              <a:t>Surface-active materials.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2. Naturally occurring materials.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3. Finely divided solids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err="1"/>
              <a:t>generalisation</a:t>
            </a:r>
            <a:r>
              <a:rPr lang="en-US" sz="2400" dirty="0"/>
              <a:t> that 'the phase in which the emulsifying agent </a:t>
            </a:r>
            <a:r>
              <a:rPr lang="en-US" sz="2400" dirty="0"/>
              <a:t>is the </a:t>
            </a:r>
            <a:r>
              <a:rPr lang="en-US" sz="2400" dirty="0"/>
              <a:t>more soluble tends to be the dispersion medium' is known </a:t>
            </a:r>
            <a:r>
              <a:rPr lang="en-US" sz="2400" dirty="0"/>
              <a:t>as Bancroft's </a:t>
            </a:r>
            <a:r>
              <a:rPr lang="en-US" sz="2400" dirty="0"/>
              <a:t>rule</a:t>
            </a:r>
            <a:r>
              <a:rPr lang="en-US" sz="2400" dirty="0"/>
              <a:t>. Inversion of emulsions.</a:t>
            </a:r>
            <a:endParaRPr lang="ru-RU" sz="2400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67" y="867482"/>
            <a:ext cx="6253234" cy="6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775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496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Times New Roman</vt:lpstr>
      <vt:lpstr>verdana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Адильбекова Акбота</dc:creator>
  <cp:lastModifiedBy>admin</cp:lastModifiedBy>
  <cp:revision>5</cp:revision>
  <dcterms:created xsi:type="dcterms:W3CDTF">2015-01-08T10:49:49Z</dcterms:created>
  <dcterms:modified xsi:type="dcterms:W3CDTF">2021-11-07T15:22:42Z</dcterms:modified>
</cp:coreProperties>
</file>